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5"/>
  </p:notesMasterIdLst>
  <p:sldIdLst>
    <p:sldId id="379" r:id="rId2"/>
    <p:sldId id="302" r:id="rId3"/>
    <p:sldId id="303" r:id="rId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1932" autoAdjust="0"/>
  </p:normalViewPr>
  <p:slideViewPr>
    <p:cSldViewPr snapToGrid="0">
      <p:cViewPr varScale="1">
        <p:scale>
          <a:sx n="67" d="100"/>
          <a:sy n="67" d="100"/>
        </p:scale>
        <p:origin x="1190"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project serves as a pilot study for using graph models to predict smugglings routes. Using graph theory presents a couple of pros and cons. The strength of our approach is that it is highly customizable and saleable. Using this same approach, we could build models to predict smugglings in the Middle east or Europe. Likewise, by using more nodes in the graph, we could increase the resolution of our model to make precise predictions. </a:t>
            </a:r>
          </a:p>
          <a:p>
            <a:endParaRPr lang="en-US" dirty="0"/>
          </a:p>
          <a:p>
            <a:r>
              <a:rPr lang="en-US" dirty="0"/>
              <a:t>The down side is that our approach requires a human-subjects data collection process in order to gather model inputs. This could be an obstacle depending on the region we are making predictions for. </a:t>
            </a:r>
          </a:p>
          <a:p>
            <a:endParaRPr lang="en-US" dirty="0"/>
          </a:p>
          <a:p>
            <a:r>
              <a:rPr lang="en-US" dirty="0"/>
              <a:t>In the future, we plan to apply our model to make predictions in MENA. Additionally, we will use historical data to try and validate the accuracy of our models predictions. </a:t>
            </a:r>
          </a:p>
        </p:txBody>
      </p:sp>
    </p:spTree>
    <p:extLst>
      <p:ext uri="{BB962C8B-B14F-4D97-AF65-F5344CB8AC3E}">
        <p14:creationId xmlns:p14="http://schemas.microsoft.com/office/powerpoint/2010/main" val="1126370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1463263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369378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39" name="Google Shape;39;p6"/>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0" name="Google Shape;40;p6"/>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1" name="Google Shape;41;p6"/>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2" name="Google Shape;42;p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99" name="Google Shape;99;p1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0" name="Google Shape;100;p1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1" name="Google Shape;101;p1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2" name="Google Shape;102;p1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1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1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0" name="Google Shape;110;p1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1" name="Google Shape;111;p1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2" name="Google Shape;112;p1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3" name="Google Shape;113;p1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4" name="Google Shape;114;p1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5" name="Google Shape;115;p1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6" name="Google Shape;116;p1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7" name="Google Shape;117;p1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8" name="Google Shape;118;p1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4" name="Google Shape;124;p1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0" name="Google Shape;130;p1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57" name="Google Shape;57;p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58" name="Google Shape;58;p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64" name="Google Shape;64;p1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5" name="Google Shape;65;p1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71" name="Google Shape;71;p1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2" name="Google Shape;72;p1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8" name="Google Shape;78;p1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4" name="Google Shape;84;p1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5" name="Google Shape;85;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1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
        <p:nvSpPr>
          <p:cNvPr id="89" name="Google Shape;89;p1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3" name="Google Shape;93;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8" name="Google Shape;8;p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9" name="Google Shape;9;p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0" name="Google Shape;10;p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www.abc.net.au/news/2018-06-06/priceles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https://www.abc.net.au/news/2018-06-06/priceless-antiques-looted-by-i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6CD9-6ADC-4EBC-B156-A89A0C91D2E1}"/>
              </a:ext>
            </a:extLst>
          </p:cNvPr>
          <p:cNvSpPr>
            <a:spLocks noGrp="1"/>
          </p:cNvSpPr>
          <p:nvPr>
            <p:ph type="title"/>
          </p:nvPr>
        </p:nvSpPr>
        <p:spPr>
          <a:xfrm>
            <a:off x="919119" y="1"/>
            <a:ext cx="10353761" cy="834390"/>
          </a:xfrm>
        </p:spPr>
        <p:txBody>
          <a:bodyPr/>
          <a:lstStyle/>
          <a:p>
            <a:r>
              <a:rPr lang="en-US" sz="4000" dirty="0">
                <a:latin typeface="Helvetica" panose="020B0604020202020204" pitchFamily="34" charset="0"/>
                <a:cs typeface="Helvetica" panose="020B0604020202020204" pitchFamily="34" charset="0"/>
              </a:rPr>
              <a:t>Conclusion &amp; Future Work</a:t>
            </a:r>
          </a:p>
        </p:txBody>
      </p:sp>
      <p:sp>
        <p:nvSpPr>
          <p:cNvPr id="4" name="Rectangle 3">
            <a:extLst>
              <a:ext uri="{FF2B5EF4-FFF2-40B4-BE49-F238E27FC236}">
                <a16:creationId xmlns:a16="http://schemas.microsoft.com/office/drawing/2014/main" id="{BEC48736-3C95-484C-A95A-AE50AEDBDF43}"/>
              </a:ext>
            </a:extLst>
          </p:cNvPr>
          <p:cNvSpPr/>
          <p:nvPr/>
        </p:nvSpPr>
        <p:spPr>
          <a:xfrm>
            <a:off x="426720" y="748634"/>
            <a:ext cx="11338560" cy="6109365"/>
          </a:xfrm>
          <a:prstGeom prst="rect">
            <a:avLst/>
          </a:prstGeom>
        </p:spPr>
        <p:txBody>
          <a:bodyPr wrap="square">
            <a:spAutoFit/>
          </a:bodyPr>
          <a:lstStyle/>
          <a:p>
            <a:pPr lvl="0"/>
            <a:r>
              <a:rPr lang="en-US" sz="2300" dirty="0">
                <a:solidFill>
                  <a:srgbClr val="FFFFFF"/>
                </a:solidFill>
                <a:latin typeface="Rockwell" panose="02060603020205020403" pitchFamily="18" charset="0"/>
              </a:rPr>
              <a:t>In conclusion, this project serves as a proof of concept for use of graph theory to predict routes </a:t>
            </a:r>
          </a:p>
          <a:p>
            <a:pPr marL="457200" lvl="0" indent="-317500">
              <a:buClr>
                <a:srgbClr val="FFFFFF"/>
              </a:buClr>
              <a:buSzPts val="1400"/>
              <a:buChar char="●"/>
            </a:pPr>
            <a:r>
              <a:rPr lang="en-US" sz="2100" dirty="0">
                <a:solidFill>
                  <a:srgbClr val="FFFFFF"/>
                </a:solidFill>
                <a:latin typeface="Rockwell" panose="02060603020205020403" pitchFamily="18" charset="0"/>
              </a:rPr>
              <a:t>Within the time constraints of the project, several strengths and weaknesses have been identified about the model</a:t>
            </a:r>
          </a:p>
          <a:p>
            <a:pPr marL="914400" lvl="1" indent="-317500">
              <a:buClr>
                <a:srgbClr val="FFFFFF"/>
              </a:buClr>
              <a:buSzPts val="1400"/>
              <a:buChar char="○"/>
            </a:pPr>
            <a:r>
              <a:rPr lang="en-US" sz="1900" dirty="0">
                <a:solidFill>
                  <a:srgbClr val="FFFFFF"/>
                </a:solidFill>
                <a:latin typeface="Rockwell" panose="02060603020205020403" pitchFamily="18" charset="0"/>
              </a:rPr>
              <a:t>Highly customizable and scalable</a:t>
            </a:r>
          </a:p>
          <a:p>
            <a:pPr marL="914400" lvl="1" indent="-317500">
              <a:buClr>
                <a:srgbClr val="FFFFFF"/>
              </a:buClr>
              <a:buSzPts val="1400"/>
              <a:buChar char="○"/>
            </a:pPr>
            <a:r>
              <a:rPr lang="en-US" sz="1900" dirty="0">
                <a:solidFill>
                  <a:srgbClr val="FFFFFF"/>
                </a:solidFill>
                <a:latin typeface="Rockwell" panose="02060603020205020403" pitchFamily="18" charset="0"/>
              </a:rPr>
              <a:t>Requires more robust processes to calculate weights for model input</a:t>
            </a:r>
          </a:p>
          <a:p>
            <a:pPr marL="457200" lvl="0" indent="-317500">
              <a:buClr>
                <a:srgbClr val="FFFFFF"/>
              </a:buClr>
              <a:buSzPts val="1400"/>
              <a:buChar char="●"/>
            </a:pPr>
            <a:r>
              <a:rPr lang="en-US" sz="2100" dirty="0">
                <a:solidFill>
                  <a:srgbClr val="FFFFFF"/>
                </a:solidFill>
                <a:latin typeface="Rockwell" panose="02060603020205020403" pitchFamily="18" charset="0"/>
              </a:rPr>
              <a:t>Additional analyses suggest that the generated model is not sensitive to changes in input variables, suggesting model stability</a:t>
            </a:r>
          </a:p>
          <a:p>
            <a:pPr lvl="0"/>
            <a:endParaRPr lang="en-US" sz="2300" dirty="0">
              <a:solidFill>
                <a:srgbClr val="FFFFFF"/>
              </a:solidFill>
              <a:latin typeface="Rockwell" panose="02060603020205020403" pitchFamily="18" charset="0"/>
            </a:endParaRPr>
          </a:p>
          <a:p>
            <a:pPr lvl="0"/>
            <a:r>
              <a:rPr lang="en-US" sz="2300" dirty="0">
                <a:solidFill>
                  <a:srgbClr val="FFFFFF"/>
                </a:solidFill>
                <a:latin typeface="Rockwell" panose="02060603020205020403" pitchFamily="18" charset="0"/>
              </a:rPr>
              <a:t>Future work includes</a:t>
            </a:r>
          </a:p>
          <a:p>
            <a:pPr marL="457200" lvl="0" indent="-317500">
              <a:buClr>
                <a:srgbClr val="FFFFFF"/>
              </a:buClr>
              <a:buSzPts val="1400"/>
              <a:buChar char="●"/>
            </a:pPr>
            <a:r>
              <a:rPr lang="en-US" sz="2100" dirty="0">
                <a:solidFill>
                  <a:srgbClr val="FFFFFF"/>
                </a:solidFill>
                <a:latin typeface="Rockwell" panose="02060603020205020403" pitchFamily="18" charset="0"/>
              </a:rPr>
              <a:t>Apply model to MENA region </a:t>
            </a:r>
          </a:p>
          <a:p>
            <a:pPr marL="914400" lvl="1" indent="-317500">
              <a:buClr>
                <a:srgbClr val="FFFFFF"/>
              </a:buClr>
              <a:buSzPts val="1400"/>
              <a:buChar char="○"/>
            </a:pPr>
            <a:r>
              <a:rPr lang="en-US" sz="1900" dirty="0">
                <a:solidFill>
                  <a:srgbClr val="FFFFFF"/>
                </a:solidFill>
                <a:latin typeface="Rockwell" panose="02060603020205020403" pitchFamily="18" charset="0"/>
              </a:rPr>
              <a:t>Conduct Regional Influence Survey</a:t>
            </a:r>
          </a:p>
          <a:p>
            <a:pPr marL="914400" lvl="1" indent="-317500">
              <a:buClr>
                <a:srgbClr val="FFFFFF"/>
              </a:buClr>
              <a:buSzPts val="1400"/>
              <a:buChar char="○"/>
            </a:pPr>
            <a:r>
              <a:rPr lang="en-US" sz="1900" dirty="0">
                <a:solidFill>
                  <a:srgbClr val="FFFFFF"/>
                </a:solidFill>
                <a:latin typeface="Rockwell" panose="02060603020205020403" pitchFamily="18" charset="0"/>
              </a:rPr>
              <a:t>Adjust model attributes accordingly</a:t>
            </a:r>
          </a:p>
          <a:p>
            <a:pPr marL="914400" lvl="1" indent="-317500">
              <a:buClr>
                <a:srgbClr val="FFFFFF"/>
              </a:buClr>
              <a:buSzPts val="1400"/>
              <a:buChar char="○"/>
            </a:pPr>
            <a:r>
              <a:rPr lang="en-US" sz="1900" dirty="0">
                <a:solidFill>
                  <a:srgbClr val="FFFFFF"/>
                </a:solidFill>
                <a:latin typeface="Rockwell" panose="02060603020205020403" pitchFamily="18" charset="0"/>
              </a:rPr>
              <a:t>Run model with locations from MENA</a:t>
            </a:r>
          </a:p>
          <a:p>
            <a:pPr marL="457200" lvl="0" indent="-317500">
              <a:buClr>
                <a:srgbClr val="FFFFFF"/>
              </a:buClr>
              <a:buSzPts val="1400"/>
              <a:buChar char="●"/>
            </a:pPr>
            <a:r>
              <a:rPr lang="en-US" sz="2100" dirty="0">
                <a:solidFill>
                  <a:srgbClr val="FFFFFF"/>
                </a:solidFill>
                <a:latin typeface="Rockwell" panose="02060603020205020403" pitchFamily="18" charset="0"/>
              </a:rPr>
              <a:t>Greater sensitivity analyses</a:t>
            </a:r>
          </a:p>
          <a:p>
            <a:pPr marL="914400" lvl="1" indent="-317500">
              <a:buClr>
                <a:srgbClr val="FFFFFF"/>
              </a:buClr>
              <a:buSzPts val="1400"/>
              <a:buChar char="○"/>
            </a:pPr>
            <a:r>
              <a:rPr lang="en-US" sz="1900" dirty="0">
                <a:solidFill>
                  <a:srgbClr val="FFFFFF"/>
                </a:solidFill>
                <a:latin typeface="Rockwell" panose="02060603020205020403" pitchFamily="18" charset="0"/>
              </a:rPr>
              <a:t>Incorporate additional KML data</a:t>
            </a:r>
          </a:p>
          <a:p>
            <a:pPr marL="457200" lvl="0" indent="-317500">
              <a:buClr>
                <a:srgbClr val="FFFFFF"/>
              </a:buClr>
              <a:buSzPts val="1400"/>
              <a:buChar char="●"/>
            </a:pPr>
            <a:r>
              <a:rPr lang="en-US" sz="2100" dirty="0">
                <a:solidFill>
                  <a:srgbClr val="FFFFFF"/>
                </a:solidFill>
                <a:latin typeface="Rockwell" panose="02060603020205020403" pitchFamily="18" charset="0"/>
              </a:rPr>
              <a:t>Further project validation </a:t>
            </a:r>
          </a:p>
          <a:p>
            <a:pPr marL="914400" lvl="1" indent="-317500">
              <a:buClr>
                <a:srgbClr val="FFFFFF"/>
              </a:buClr>
              <a:buSzPts val="1400"/>
              <a:buChar char="○"/>
            </a:pPr>
            <a:r>
              <a:rPr lang="en-US" sz="1900" dirty="0">
                <a:solidFill>
                  <a:srgbClr val="FFFFFF"/>
                </a:solidFill>
                <a:latin typeface="Rockwell" panose="02060603020205020403" pitchFamily="18" charset="0"/>
              </a:rPr>
              <a:t>Collecting data on locations where traffickers have been apprehended </a:t>
            </a:r>
          </a:p>
          <a:p>
            <a:pPr marL="914400" lvl="1" indent="-317500">
              <a:buClr>
                <a:srgbClr val="FFFFFF"/>
              </a:buClr>
              <a:buSzPts val="1400"/>
              <a:buFont typeface="Arial"/>
              <a:buChar char="○"/>
            </a:pPr>
            <a:r>
              <a:rPr lang="en-US" sz="1900" dirty="0">
                <a:solidFill>
                  <a:srgbClr val="FFFFFF"/>
                </a:solidFill>
                <a:latin typeface="Rockwell" panose="02060603020205020403" pitchFamily="18" charset="0"/>
              </a:rPr>
              <a:t>Collecting first-hand experiences to test against model</a:t>
            </a:r>
          </a:p>
        </p:txBody>
      </p:sp>
      <p:pic>
        <p:nvPicPr>
          <p:cNvPr id="5" name="Picture 4">
            <a:extLst>
              <a:ext uri="{FF2B5EF4-FFF2-40B4-BE49-F238E27FC236}">
                <a16:creationId xmlns:a16="http://schemas.microsoft.com/office/drawing/2014/main" id="{E6AD32E2-8B81-4DE5-9980-1E3359DE28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3" name="Audio 2">
            <a:hlinkClick r:id="" action="ppaction://media"/>
            <a:extLst>
              <a:ext uri="{FF2B5EF4-FFF2-40B4-BE49-F238E27FC236}">
                <a16:creationId xmlns:a16="http://schemas.microsoft.com/office/drawing/2014/main" id="{1E83BC24-9EC1-49CF-85E8-6E725B6725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54349711"/>
      </p:ext>
    </p:extLst>
  </p:cSld>
  <p:clrMapOvr>
    <a:masterClrMapping/>
  </p:clrMapOvr>
  <mc:AlternateContent xmlns:mc="http://schemas.openxmlformats.org/markup-compatibility/2006" xmlns:p14="http://schemas.microsoft.com/office/powerpoint/2010/main">
    <mc:Choice Requires="p14">
      <p:transition spd="slow" p14:dur="2000" advTm="48105"/>
    </mc:Choice>
    <mc:Fallback xmlns="">
      <p:transition spd="slow" advTm="48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QUESTIONS?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56435" y="1463991"/>
            <a:ext cx="10479130" cy="3432932"/>
          </a:xfrm>
        </p:spPr>
        <p:txBody>
          <a:bodyPr/>
          <a:lstStyle/>
          <a:p>
            <a:pPr marL="0" lvl="0" indent="0" algn="ctr">
              <a:buSzPts val="2000"/>
              <a:buNone/>
            </a:pPr>
            <a:r>
              <a:rPr lang="en-US" sz="2800" dirty="0"/>
              <a:t>Visit our GitHub repository for more information</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72;p37"/>
          <p:cNvPicPr preferRelativeResize="0"/>
          <p:nvPr/>
        </p:nvPicPr>
        <p:blipFill rotWithShape="1">
          <a:blip r:embed="rId4">
            <a:alphaModFix/>
          </a:blip>
          <a:srcRect l="12442" t="13029" r="9998" b="15722"/>
          <a:stretch/>
        </p:blipFill>
        <p:spPr>
          <a:xfrm>
            <a:off x="856435" y="4851501"/>
            <a:ext cx="1662159" cy="1526959"/>
          </a:xfrm>
          <a:prstGeom prst="rect">
            <a:avLst/>
          </a:prstGeom>
          <a:noFill/>
          <a:ln>
            <a:noFill/>
          </a:ln>
        </p:spPr>
      </p:pic>
      <p:pic>
        <p:nvPicPr>
          <p:cNvPr id="7" name="Google Shape;273;p37" descr="Related image"/>
          <p:cNvPicPr preferRelativeResize="0"/>
          <p:nvPr/>
        </p:nvPicPr>
        <p:blipFill rotWithShape="1">
          <a:blip r:embed="rId5">
            <a:alphaModFix/>
          </a:blip>
          <a:srcRect r="13666"/>
          <a:stretch/>
        </p:blipFill>
        <p:spPr>
          <a:xfrm>
            <a:off x="8308417" y="4371975"/>
            <a:ext cx="3815574" cy="2486025"/>
          </a:xfrm>
          <a:prstGeom prst="rect">
            <a:avLst/>
          </a:prstGeom>
          <a:noFill/>
          <a:ln>
            <a:noFill/>
          </a:ln>
        </p:spPr>
      </p:pic>
      <p:pic>
        <p:nvPicPr>
          <p:cNvPr id="8" name="Google Shape;274;p37"/>
          <p:cNvPicPr preferRelativeResize="0"/>
          <p:nvPr/>
        </p:nvPicPr>
        <p:blipFill rotWithShape="1">
          <a:blip r:embed="rId6">
            <a:alphaModFix/>
          </a:blip>
          <a:srcRect l="32009" t="27006" r="10022" b="8414"/>
          <a:stretch/>
        </p:blipFill>
        <p:spPr>
          <a:xfrm>
            <a:off x="4445916" y="3816237"/>
            <a:ext cx="3164150" cy="1891000"/>
          </a:xfrm>
          <a:prstGeom prst="rect">
            <a:avLst/>
          </a:prstGeom>
          <a:noFill/>
          <a:ln>
            <a:noFill/>
          </a:ln>
        </p:spPr>
      </p:pic>
    </p:spTree>
    <p:extLst>
      <p:ext uri="{BB962C8B-B14F-4D97-AF65-F5344CB8AC3E}">
        <p14:creationId xmlns:p14="http://schemas.microsoft.com/office/powerpoint/2010/main" val="36005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575224"/>
          </a:xfrm>
        </p:spPr>
        <p:txBody>
          <a:bodyPr anchor="t">
            <a:noAutofit/>
          </a:bodyPr>
          <a:lstStyle/>
          <a:p>
            <a:r>
              <a:rPr lang="en-US" sz="4000" dirty="0">
                <a:latin typeface="Helvetica" charset="0"/>
                <a:ea typeface="Helvetica" charset="0"/>
                <a:cs typeface="Helvetica" charset="0"/>
              </a:rPr>
              <a:t>REFERENCES</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26019" y="611191"/>
            <a:ext cx="10479130" cy="5691637"/>
          </a:xfrm>
        </p:spPr>
        <p:txBody>
          <a:bodyPr/>
          <a:lstStyle/>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Alderman, K. L. (n.d.). </a:t>
            </a:r>
            <a:r>
              <a:rPr lang="en-US" sz="700" i="1" dirty="0">
                <a:solidFill>
                  <a:srgbClr val="FFFFFF"/>
                </a:solidFill>
                <a:latin typeface="Arial"/>
                <a:ea typeface="Arial"/>
                <a:cs typeface="Arial"/>
                <a:sym typeface="Arial"/>
              </a:rPr>
              <a:t>Honor Amongst Thieves: Organized Crime and the Illicit Antiquities Trade</a:t>
            </a:r>
            <a:r>
              <a:rPr lang="en-US" sz="700" dirty="0">
                <a:solidFill>
                  <a:srgbClr val="FFFFFF"/>
                </a:solidFill>
                <a:latin typeface="Arial"/>
                <a:ea typeface="Arial"/>
                <a:cs typeface="Arial"/>
                <a:sym typeface="Arial"/>
              </a:rPr>
              <a:t>. Indiana Law Review, 45, 27.</a:t>
            </a:r>
          </a:p>
          <a:p>
            <a:pPr marL="228600" lvl="0" indent="-228600">
              <a:lnSpc>
                <a:spcPct val="115000"/>
              </a:lnSpc>
              <a:spcBef>
                <a:spcPts val="0"/>
              </a:spcBef>
              <a:buClr>
                <a:schemeClr val="dk1"/>
              </a:buClr>
              <a:buSzPts val="1100"/>
              <a:buNone/>
            </a:pPr>
            <a:r>
              <a:rPr lang="en-US" sz="700" dirty="0">
                <a:solidFill>
                  <a:srgbClr val="FFFFFF"/>
                </a:solidFill>
                <a:latin typeface="Arial"/>
                <a:ea typeface="Arial"/>
                <a:cs typeface="Arial"/>
                <a:sym typeface="Arial"/>
              </a:rPr>
              <a:t>Barker, A. (2018a, June 5). </a:t>
            </a:r>
            <a:r>
              <a:rPr lang="en-US" sz="700" i="1" dirty="0">
                <a:solidFill>
                  <a:srgbClr val="FFFFFF"/>
                </a:solidFill>
                <a:latin typeface="Arial"/>
                <a:ea typeface="Arial"/>
                <a:cs typeface="Arial"/>
                <a:sym typeface="Arial"/>
              </a:rPr>
              <a:t>Tracking the smugglers’ trail of priceless Islamic State loot to art markets in the West</a:t>
            </a:r>
            <a:r>
              <a:rPr lang="en-US" sz="700" dirty="0">
                <a:solidFill>
                  <a:srgbClr val="FFFFFF"/>
                </a:solidFill>
                <a:latin typeface="Arial"/>
                <a:ea typeface="Arial"/>
                <a:cs typeface="Arial"/>
                <a:sym typeface="Arial"/>
              </a:rPr>
              <a:t>. Retrieved September 27, 2019, from ABC News (Australian Broadcasting Corporation website: </a:t>
            </a:r>
            <a:r>
              <a:rPr lang="en-US" sz="700" dirty="0">
                <a:solidFill>
                  <a:srgbClr val="FFFFFF"/>
                </a:solidFill>
                <a:latin typeface="Arial"/>
                <a:ea typeface="Arial"/>
                <a:cs typeface="Arial"/>
                <a:sym typeface="Arial"/>
                <a:hlinkClick r:id="rId3"/>
              </a:rPr>
              <a:t>https://www.abc.net.au/news/2018-06-06/priceless-</a:t>
            </a:r>
            <a:r>
              <a:rPr lang="en-US" sz="700" dirty="0">
                <a:solidFill>
                  <a:srgbClr val="FFFFFF"/>
                </a:solidFill>
                <a:latin typeface="Arial"/>
                <a:ea typeface="Arial"/>
                <a:cs typeface="Arial"/>
                <a:sym typeface="Arial"/>
              </a:rPr>
              <a:t> antiques-looted-by-is-smuggled-into-western-markets/9833554</a:t>
            </a:r>
          </a:p>
          <a:p>
            <a:pPr marL="228600" lvl="0" indent="-228600">
              <a:lnSpc>
                <a:spcPct val="115000"/>
              </a:lnSpc>
              <a:spcBef>
                <a:spcPts val="0"/>
              </a:spcBef>
              <a:buClr>
                <a:schemeClr val="dk1"/>
              </a:buClr>
              <a:buSzPts val="1100"/>
              <a:buNone/>
            </a:pPr>
            <a:r>
              <a:rPr lang="en-US" sz="700" dirty="0">
                <a:solidFill>
                  <a:srgbClr val="FFFFFF"/>
                </a:solidFill>
                <a:latin typeface="Arial"/>
                <a:ea typeface="Arial"/>
                <a:cs typeface="Arial"/>
                <a:sym typeface="Arial"/>
              </a:rPr>
              <a:t>Barker, A. (2018b, June 6). </a:t>
            </a:r>
            <a:r>
              <a:rPr lang="en-US" sz="700" i="1" dirty="0">
                <a:solidFill>
                  <a:srgbClr val="FFFFFF"/>
                </a:solidFill>
                <a:latin typeface="Arial"/>
                <a:ea typeface="Arial"/>
                <a:cs typeface="Arial"/>
                <a:sym typeface="Arial"/>
              </a:rPr>
              <a:t>A one-ton mosaic likely stolen from Syria turns up in the West. It’s the “tip of the iceberg” </a:t>
            </a:r>
            <a:r>
              <a:rPr lang="en-US" sz="700" dirty="0">
                <a:solidFill>
                  <a:srgbClr val="FFFFFF"/>
                </a:solidFill>
                <a:latin typeface="Arial"/>
                <a:ea typeface="Arial"/>
                <a:cs typeface="Arial"/>
                <a:sym typeface="Arial"/>
              </a:rPr>
              <a:t>[Text]. Retrieved September 27, 2019, from ABC News website: </a:t>
            </a:r>
            <a:r>
              <a:rPr lang="en-US" sz="700" dirty="0">
                <a:solidFill>
                  <a:srgbClr val="FFFFFF"/>
                </a:solidFill>
                <a:latin typeface="Arial"/>
                <a:ea typeface="Arial"/>
                <a:cs typeface="Arial"/>
                <a:sym typeface="Arial"/>
                <a:hlinkClick r:id="rId4"/>
              </a:rPr>
              <a:t>https://www.abc.net.au/news/2018-06-06/priceless-antiques-looted-by-is-</a:t>
            </a:r>
            <a:r>
              <a:rPr lang="en-US" sz="700" dirty="0">
                <a:solidFill>
                  <a:srgbClr val="FFFFFF"/>
                </a:solidFill>
                <a:latin typeface="Arial"/>
                <a:ea typeface="Arial"/>
                <a:cs typeface="Arial"/>
                <a:sym typeface="Arial"/>
              </a:rPr>
              <a:t>smuggled-into-western-markets/9833554</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Barthélemy</a:t>
            </a:r>
            <a:r>
              <a:rPr lang="en-US" sz="700" dirty="0">
                <a:solidFill>
                  <a:srgbClr val="FFFFFF"/>
                </a:solidFill>
                <a:latin typeface="Arial"/>
                <a:ea typeface="Arial"/>
                <a:cs typeface="Arial"/>
                <a:sym typeface="Arial"/>
              </a:rPr>
              <a:t>, J., &amp; </a:t>
            </a:r>
            <a:r>
              <a:rPr lang="en-US" sz="700" dirty="0" err="1">
                <a:solidFill>
                  <a:srgbClr val="FFFFFF"/>
                </a:solidFill>
                <a:latin typeface="Arial"/>
                <a:ea typeface="Arial"/>
                <a:cs typeface="Arial"/>
                <a:sym typeface="Arial"/>
              </a:rPr>
              <a:t>Carletti</a:t>
            </a:r>
            <a:r>
              <a:rPr lang="en-US" sz="700" dirty="0">
                <a:solidFill>
                  <a:srgbClr val="FFFFFF"/>
                </a:solidFill>
                <a:latin typeface="Arial"/>
                <a:ea typeface="Arial"/>
                <a:cs typeface="Arial"/>
                <a:sym typeface="Arial"/>
              </a:rPr>
              <a:t>, T. (2017). An adaptive agent-based approach to traffic simulation. </a:t>
            </a:r>
            <a:r>
              <a:rPr lang="en-US" sz="700" i="1" dirty="0">
                <a:solidFill>
                  <a:srgbClr val="FFFFFF"/>
                </a:solidFill>
                <a:latin typeface="Arial"/>
                <a:ea typeface="Arial"/>
                <a:cs typeface="Arial"/>
                <a:sym typeface="Arial"/>
              </a:rPr>
              <a:t>Transportation Research Procedia</a:t>
            </a:r>
            <a:r>
              <a:rPr lang="en-US" sz="700" dirty="0">
                <a:solidFill>
                  <a:srgbClr val="FFFFFF"/>
                </a:solidFill>
                <a:latin typeface="Arial"/>
                <a:ea typeface="Arial"/>
                <a:cs typeface="Arial"/>
                <a:sym typeface="Arial"/>
              </a:rPr>
              <a:t>, 25, 1238–1248. https://doi.org/10.1016/j.trpro.2017.05.142</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Barzoukas</a:t>
            </a:r>
            <a:r>
              <a:rPr lang="en-US" sz="700" dirty="0">
                <a:solidFill>
                  <a:srgbClr val="FFFFFF"/>
                </a:solidFill>
                <a:latin typeface="Arial"/>
                <a:ea typeface="Arial"/>
                <a:cs typeface="Arial"/>
                <a:sym typeface="Arial"/>
              </a:rPr>
              <a:t>, G., &amp; Institute for Security Studies (Paris, F. (2017). </a:t>
            </a:r>
            <a:r>
              <a:rPr lang="en-US" sz="700" i="1" dirty="0">
                <a:solidFill>
                  <a:srgbClr val="FFFFFF"/>
                </a:solidFill>
                <a:latin typeface="Arial"/>
                <a:ea typeface="Arial"/>
                <a:cs typeface="Arial"/>
                <a:sym typeface="Arial"/>
              </a:rPr>
              <a:t>Drug trafficking in the MENA: The economics and the politics.</a:t>
            </a:r>
            <a:r>
              <a:rPr lang="en-US" sz="700" dirty="0">
                <a:solidFill>
                  <a:srgbClr val="FFFFFF"/>
                </a:solidFill>
                <a:latin typeface="Arial"/>
                <a:ea typeface="Arial"/>
                <a:cs typeface="Arial"/>
                <a:sym typeface="Arial"/>
              </a:rPr>
              <a:t> Retrieved from http://dx.publications.europa.eu/10.2815/972478</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Basu</a:t>
            </a:r>
            <a:r>
              <a:rPr lang="en-US" sz="700" dirty="0">
                <a:solidFill>
                  <a:srgbClr val="FFFFFF"/>
                </a:solidFill>
                <a:latin typeface="Arial"/>
                <a:ea typeface="Arial"/>
                <a:cs typeface="Arial"/>
                <a:sym typeface="Arial"/>
              </a:rPr>
              <a:t>, G. (2013). The role of transnational smuggling operations in illicit supply chains. </a:t>
            </a:r>
            <a:r>
              <a:rPr lang="en-US" sz="700" i="1" dirty="0">
                <a:solidFill>
                  <a:srgbClr val="FFFFFF"/>
                </a:solidFill>
                <a:latin typeface="Arial"/>
                <a:ea typeface="Arial"/>
                <a:cs typeface="Arial"/>
                <a:sym typeface="Arial"/>
              </a:rPr>
              <a:t>Journal of Transportation Security</a:t>
            </a:r>
            <a:r>
              <a:rPr lang="en-US" sz="700" dirty="0">
                <a:solidFill>
                  <a:srgbClr val="FFFFFF"/>
                </a:solidFill>
                <a:latin typeface="Arial"/>
                <a:ea typeface="Arial"/>
                <a:cs typeface="Arial"/>
                <a:sym typeface="Arial"/>
              </a:rPr>
              <a:t>, 6(4), 315–328. https://doi.org/10.1007/s12198-013-0118-y</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Basu</a:t>
            </a:r>
            <a:r>
              <a:rPr lang="en-US" sz="700" dirty="0">
                <a:solidFill>
                  <a:srgbClr val="FFFFFF"/>
                </a:solidFill>
                <a:latin typeface="Arial"/>
                <a:ea typeface="Arial"/>
                <a:cs typeface="Arial"/>
                <a:sym typeface="Arial"/>
              </a:rPr>
              <a:t>, G. (2014). The strategic attributes of transnational smuggling: Logistics flexibility and operational stealth in the facilitation of illicit trade. </a:t>
            </a:r>
            <a:r>
              <a:rPr lang="en-US" sz="700" i="1" dirty="0">
                <a:solidFill>
                  <a:srgbClr val="FFFFFF"/>
                </a:solidFill>
                <a:latin typeface="Arial"/>
                <a:ea typeface="Arial"/>
                <a:cs typeface="Arial"/>
                <a:sym typeface="Arial"/>
              </a:rPr>
              <a:t>Journal of Transportation Security</a:t>
            </a:r>
            <a:r>
              <a:rPr lang="en-US" sz="700" dirty="0">
                <a:solidFill>
                  <a:srgbClr val="FFFFFF"/>
                </a:solidFill>
                <a:latin typeface="Arial"/>
                <a:ea typeface="Arial"/>
                <a:cs typeface="Arial"/>
                <a:sym typeface="Arial"/>
              </a:rPr>
              <a:t>, 7(2), 99–113. https://doi.org/10.1007/s12198-013-0132-0</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Beittel</a:t>
            </a:r>
            <a:r>
              <a:rPr lang="en-US" sz="700" dirty="0">
                <a:solidFill>
                  <a:srgbClr val="FFFFFF"/>
                </a:solidFill>
                <a:latin typeface="Arial"/>
                <a:ea typeface="Arial"/>
                <a:cs typeface="Arial"/>
                <a:sym typeface="Arial"/>
              </a:rPr>
              <a:t>, J. S. (n.d.). </a:t>
            </a:r>
            <a:r>
              <a:rPr lang="en-US" sz="700" i="1" dirty="0">
                <a:solidFill>
                  <a:srgbClr val="FFFFFF"/>
                </a:solidFill>
                <a:latin typeface="Arial"/>
                <a:ea typeface="Arial"/>
                <a:cs typeface="Arial"/>
                <a:sym typeface="Arial"/>
              </a:rPr>
              <a:t>Mexico: Organized Crime and Drug Trafficking Organizations</a:t>
            </a:r>
            <a:r>
              <a:rPr lang="en-US" sz="700" dirty="0">
                <a:solidFill>
                  <a:srgbClr val="FFFFFF"/>
                </a:solidFill>
                <a:latin typeface="Arial"/>
                <a:ea typeface="Arial"/>
                <a:cs typeface="Arial"/>
                <a:sym typeface="Arial"/>
              </a:rPr>
              <a:t>. 35.</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Blannin</a:t>
            </a:r>
            <a:r>
              <a:rPr lang="en-US" sz="700" dirty="0">
                <a:solidFill>
                  <a:srgbClr val="FFFFFF"/>
                </a:solidFill>
                <a:latin typeface="Arial"/>
                <a:ea typeface="Arial"/>
                <a:cs typeface="Arial"/>
                <a:sym typeface="Arial"/>
              </a:rPr>
              <a:t>, P. (2017). </a:t>
            </a:r>
            <a:r>
              <a:rPr lang="en-US" sz="700" i="1" dirty="0">
                <a:solidFill>
                  <a:srgbClr val="FFFFFF"/>
                </a:solidFill>
                <a:latin typeface="Arial"/>
                <a:ea typeface="Arial"/>
                <a:cs typeface="Arial"/>
                <a:sym typeface="Arial"/>
              </a:rPr>
              <a:t>Islamic State’s Financing: Sources, Methods and </a:t>
            </a:r>
            <a:r>
              <a:rPr lang="en-US" sz="700" i="1" dirty="0" err="1">
                <a:solidFill>
                  <a:srgbClr val="FFFFFF"/>
                </a:solidFill>
                <a:latin typeface="Arial"/>
                <a:ea typeface="Arial"/>
                <a:cs typeface="Arial"/>
                <a:sym typeface="Arial"/>
              </a:rPr>
              <a:t>Utilisation</a:t>
            </a:r>
            <a:r>
              <a:rPr lang="en-US" sz="700" dirty="0">
                <a:solidFill>
                  <a:srgbClr val="FFFFFF"/>
                </a:solidFill>
                <a:latin typeface="Arial"/>
                <a:ea typeface="Arial"/>
                <a:cs typeface="Arial"/>
                <a:sym typeface="Arial"/>
              </a:rPr>
              <a:t>. 9(5), 11.</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Blythe Bowman Proulx. (2013). Archaeological Site Looting in “</a:t>
            </a:r>
            <a:r>
              <a:rPr lang="en-US" sz="700" dirty="0" err="1">
                <a:solidFill>
                  <a:srgbClr val="FFFFFF"/>
                </a:solidFill>
                <a:latin typeface="Arial"/>
                <a:ea typeface="Arial"/>
                <a:cs typeface="Arial"/>
                <a:sym typeface="Arial"/>
              </a:rPr>
              <a:t>Glocal</a:t>
            </a:r>
            <a:r>
              <a:rPr lang="en-US" sz="700" dirty="0">
                <a:solidFill>
                  <a:srgbClr val="FFFFFF"/>
                </a:solidFill>
                <a:latin typeface="Arial"/>
                <a:ea typeface="Arial"/>
                <a:cs typeface="Arial"/>
                <a:sym typeface="Arial"/>
              </a:rPr>
              <a:t>” Perspective: Nature, Scope, and Frequency. </a:t>
            </a:r>
            <a:r>
              <a:rPr lang="en-US" sz="700" i="1" dirty="0">
                <a:solidFill>
                  <a:srgbClr val="FFFFFF"/>
                </a:solidFill>
                <a:latin typeface="Arial"/>
                <a:ea typeface="Arial"/>
                <a:cs typeface="Arial"/>
                <a:sym typeface="Arial"/>
              </a:rPr>
              <a:t>American Journal of Archaeology</a:t>
            </a:r>
            <a:r>
              <a:rPr lang="en-US" sz="700" dirty="0">
                <a:solidFill>
                  <a:srgbClr val="FFFFFF"/>
                </a:solidFill>
                <a:latin typeface="Arial"/>
                <a:ea typeface="Arial"/>
                <a:cs typeface="Arial"/>
                <a:sym typeface="Arial"/>
              </a:rPr>
              <a:t>, 117(1), 111. https://doi.org/10.3764/aja.117.1.0111</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Brodie, N., &amp; Mackenzie, S. (2014). Trafficking Cultural Objects: Introduction. </a:t>
            </a:r>
            <a:r>
              <a:rPr lang="en-US" sz="700" i="1" dirty="0">
                <a:solidFill>
                  <a:srgbClr val="FFFFFF"/>
                </a:solidFill>
                <a:latin typeface="Arial"/>
                <a:ea typeface="Arial"/>
                <a:cs typeface="Arial"/>
                <a:sym typeface="Arial"/>
              </a:rPr>
              <a:t>European Journal on Criminal Policy and Research</a:t>
            </a:r>
            <a:r>
              <a:rPr lang="en-US" sz="700" dirty="0">
                <a:solidFill>
                  <a:srgbClr val="FFFFFF"/>
                </a:solidFill>
                <a:latin typeface="Arial"/>
                <a:ea typeface="Arial"/>
                <a:cs typeface="Arial"/>
                <a:sym typeface="Arial"/>
              </a:rPr>
              <a:t>, 20(4), 421–426. https://doi.org/10.1007/s10610-014-9256-4</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Brodie, N., &amp; Renfrew, C. (2005). Looting and The World’s Archaeological Heritage: The Inadequate Response. </a:t>
            </a:r>
            <a:r>
              <a:rPr lang="en-US" sz="700" i="1" dirty="0">
                <a:solidFill>
                  <a:srgbClr val="FFFFFF"/>
                </a:solidFill>
                <a:latin typeface="Arial"/>
                <a:ea typeface="Arial"/>
                <a:cs typeface="Arial"/>
                <a:sym typeface="Arial"/>
              </a:rPr>
              <a:t>Annual Review of Anthropology</a:t>
            </a:r>
            <a:r>
              <a:rPr lang="en-US" sz="700" dirty="0">
                <a:solidFill>
                  <a:srgbClr val="FFFFFF"/>
                </a:solidFill>
                <a:latin typeface="Arial"/>
                <a:ea typeface="Arial"/>
                <a:cs typeface="Arial"/>
                <a:sym typeface="Arial"/>
              </a:rPr>
              <a:t>, 34(1), 343–361. https://doi.org/10.1146/annurev.anthro.34.081804.120551</a:t>
            </a:r>
          </a:p>
          <a:p>
            <a:pPr marL="228600" lvl="0" indent="-22860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Broek</a:t>
            </a:r>
            <a:r>
              <a:rPr lang="en-US" sz="700" dirty="0">
                <a:solidFill>
                  <a:srgbClr val="FFFFFF"/>
                </a:solidFill>
                <a:latin typeface="Arial"/>
                <a:ea typeface="Arial"/>
                <a:cs typeface="Arial"/>
                <a:sym typeface="Arial"/>
              </a:rPr>
              <a:t>, A. C. van den, </a:t>
            </a:r>
            <a:r>
              <a:rPr lang="en-US" sz="700" dirty="0" err="1">
                <a:solidFill>
                  <a:srgbClr val="FFFFFF"/>
                </a:solidFill>
                <a:latin typeface="Arial"/>
                <a:ea typeface="Arial"/>
                <a:cs typeface="Arial"/>
                <a:sym typeface="Arial"/>
              </a:rPr>
              <a:t>Schoemaker</a:t>
            </a:r>
            <a:r>
              <a:rPr lang="en-US" sz="700" dirty="0">
                <a:solidFill>
                  <a:srgbClr val="FFFFFF"/>
                </a:solidFill>
                <a:latin typeface="Arial"/>
                <a:ea typeface="Arial"/>
                <a:cs typeface="Arial"/>
                <a:sym typeface="Arial"/>
              </a:rPr>
              <a:t>, R. M., &amp; Dekker, R. J. (2014). Land Border Permeability and Irregular Migration Using Geospatial Intelligence from Satellite Data. </a:t>
            </a:r>
            <a:r>
              <a:rPr lang="en-US" sz="700" i="1" dirty="0">
                <a:solidFill>
                  <a:srgbClr val="FFFFFF"/>
                </a:solidFill>
                <a:latin typeface="Arial"/>
                <a:ea typeface="Arial"/>
                <a:cs typeface="Arial"/>
                <a:sym typeface="Arial"/>
              </a:rPr>
              <a:t>2014 IEEE Joint Intelligence and Security Informatics Conference</a:t>
            </a:r>
            <a:r>
              <a:rPr lang="en-US" sz="700" dirty="0">
                <a:solidFill>
                  <a:srgbClr val="FFFFFF"/>
                </a:solidFill>
                <a:latin typeface="Arial"/>
                <a:ea typeface="Arial"/>
                <a:cs typeface="Arial"/>
                <a:sym typeface="Arial"/>
              </a:rPr>
              <a:t>, 208–211. https://doi.org/10.1109/JISIC.2014.38</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Brunsdon</a:t>
            </a:r>
            <a:r>
              <a:rPr lang="en-US" sz="700" dirty="0">
                <a:solidFill>
                  <a:srgbClr val="FFFFFF"/>
                </a:solidFill>
                <a:latin typeface="Arial"/>
                <a:ea typeface="Arial"/>
                <a:cs typeface="Arial"/>
                <a:sym typeface="Arial"/>
              </a:rPr>
              <a:t>, C., &amp; Singleton, A. (2015). </a:t>
            </a:r>
            <a:r>
              <a:rPr lang="en-US" sz="700" i="1" dirty="0" err="1">
                <a:solidFill>
                  <a:srgbClr val="FFFFFF"/>
                </a:solidFill>
                <a:latin typeface="Arial"/>
                <a:ea typeface="Arial"/>
                <a:cs typeface="Arial"/>
                <a:sym typeface="Arial"/>
              </a:rPr>
              <a:t>Geocomputation</a:t>
            </a:r>
            <a:r>
              <a:rPr lang="en-US" sz="700" i="1" dirty="0">
                <a:solidFill>
                  <a:srgbClr val="FFFFFF"/>
                </a:solidFill>
                <a:latin typeface="Arial"/>
                <a:ea typeface="Arial"/>
                <a:cs typeface="Arial"/>
                <a:sym typeface="Arial"/>
              </a:rPr>
              <a:t>: A Practical Primer</a:t>
            </a:r>
            <a:r>
              <a:rPr lang="en-US" sz="700" dirty="0">
                <a:solidFill>
                  <a:srgbClr val="FFFFFF"/>
                </a:solidFill>
                <a:latin typeface="Arial"/>
                <a:ea typeface="Arial"/>
                <a:cs typeface="Arial"/>
                <a:sym typeface="Arial"/>
              </a:rPr>
              <a:t>. https://doi.org/10.4135/9781473916432</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Campbell, P. B. (2013). The Illicit Antiquities Trade as a Transnational Criminal Network: Characterizing and Anticipating Trafficking of Cultural Heritage. </a:t>
            </a:r>
            <a:r>
              <a:rPr lang="en-US" sz="700" i="1" dirty="0">
                <a:solidFill>
                  <a:srgbClr val="FFFFFF"/>
                </a:solidFill>
                <a:latin typeface="Arial"/>
                <a:ea typeface="Arial"/>
                <a:cs typeface="Arial"/>
                <a:sym typeface="Arial"/>
              </a:rPr>
              <a:t>International Journal of Cultural Property</a:t>
            </a:r>
            <a:r>
              <a:rPr lang="en-US" sz="700" dirty="0">
                <a:solidFill>
                  <a:srgbClr val="FFFFFF"/>
                </a:solidFill>
                <a:latin typeface="Arial"/>
                <a:ea typeface="Arial"/>
                <a:cs typeface="Arial"/>
                <a:sym typeface="Arial"/>
              </a:rPr>
              <a:t>, 20(2), 113–153. https://doi.org/10.1017/S0940739113000015</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Casana</a:t>
            </a:r>
            <a:r>
              <a:rPr lang="en-US" sz="700" dirty="0">
                <a:solidFill>
                  <a:srgbClr val="FFFFFF"/>
                </a:solidFill>
                <a:latin typeface="Arial"/>
                <a:ea typeface="Arial"/>
                <a:cs typeface="Arial"/>
                <a:sym typeface="Arial"/>
              </a:rPr>
              <a:t>, J. (2015). Satellite imagery-based analysis of archaeological looting in Syria. </a:t>
            </a:r>
            <a:r>
              <a:rPr lang="en-US" sz="700" i="1" dirty="0">
                <a:solidFill>
                  <a:srgbClr val="FFFFFF"/>
                </a:solidFill>
                <a:latin typeface="Arial"/>
                <a:ea typeface="Arial"/>
                <a:cs typeface="Arial"/>
                <a:sym typeface="Arial"/>
              </a:rPr>
              <a:t>Near Eastern Archaeology</a:t>
            </a:r>
            <a:r>
              <a:rPr lang="en-US" sz="700" dirty="0">
                <a:solidFill>
                  <a:srgbClr val="FFFFFF"/>
                </a:solidFill>
                <a:latin typeface="Arial"/>
                <a:ea typeface="Arial"/>
                <a:cs typeface="Arial"/>
                <a:sym typeface="Arial"/>
              </a:rPr>
              <a:t>, 78(3), 142–152.</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Casana</a:t>
            </a:r>
            <a:r>
              <a:rPr lang="en-US" sz="700" dirty="0">
                <a:solidFill>
                  <a:srgbClr val="FFFFFF"/>
                </a:solidFill>
                <a:latin typeface="Arial"/>
                <a:ea typeface="Arial"/>
                <a:cs typeface="Arial"/>
                <a:sym typeface="Arial"/>
              </a:rPr>
              <a:t>, &amp; </a:t>
            </a:r>
            <a:r>
              <a:rPr lang="en-US" sz="700" dirty="0" err="1">
                <a:solidFill>
                  <a:srgbClr val="FFFFFF"/>
                </a:solidFill>
                <a:latin typeface="Arial"/>
                <a:ea typeface="Arial"/>
                <a:cs typeface="Arial"/>
                <a:sym typeface="Arial"/>
              </a:rPr>
              <a:t>Panahipour</a:t>
            </a:r>
            <a:r>
              <a:rPr lang="en-US" sz="700" dirty="0">
                <a:solidFill>
                  <a:srgbClr val="FFFFFF"/>
                </a:solidFill>
                <a:latin typeface="Arial"/>
                <a:ea typeface="Arial"/>
                <a:cs typeface="Arial"/>
                <a:sym typeface="Arial"/>
              </a:rPr>
              <a:t>. (2014). Satellite-Based Monitoring of Looting and Damage to Archaeological Sites in Syria. </a:t>
            </a:r>
            <a:r>
              <a:rPr lang="en-US" sz="700" i="1" dirty="0">
                <a:solidFill>
                  <a:srgbClr val="FFFFFF"/>
                </a:solidFill>
                <a:latin typeface="Arial"/>
                <a:ea typeface="Arial"/>
                <a:cs typeface="Arial"/>
                <a:sym typeface="Arial"/>
              </a:rPr>
              <a:t>Journal of Eastern Mediterranean Archaeology &amp; Heritage Studies</a:t>
            </a:r>
            <a:r>
              <a:rPr lang="en-US" sz="700" dirty="0">
                <a:solidFill>
                  <a:srgbClr val="FFFFFF"/>
                </a:solidFill>
                <a:latin typeface="Arial"/>
                <a:ea typeface="Arial"/>
                <a:cs typeface="Arial"/>
                <a:sym typeface="Arial"/>
              </a:rPr>
              <a:t>, 2(2), 128. https://doi.org/10.5325/jeasmedarcherstu.2.2.0128</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Danese</a:t>
            </a:r>
            <a:r>
              <a:rPr lang="en-US" sz="700" dirty="0">
                <a:solidFill>
                  <a:srgbClr val="FFFFFF"/>
                </a:solidFill>
                <a:latin typeface="Arial"/>
                <a:ea typeface="Arial"/>
                <a:cs typeface="Arial"/>
                <a:sym typeface="Arial"/>
              </a:rPr>
              <a:t>, M., </a:t>
            </a:r>
            <a:r>
              <a:rPr lang="en-US" sz="700" dirty="0" err="1">
                <a:solidFill>
                  <a:srgbClr val="FFFFFF"/>
                </a:solidFill>
                <a:latin typeface="Arial"/>
                <a:ea typeface="Arial"/>
                <a:cs typeface="Arial"/>
                <a:sym typeface="Arial"/>
              </a:rPr>
              <a:t>Masini</a:t>
            </a:r>
            <a:r>
              <a:rPr lang="en-US" sz="700" dirty="0">
                <a:solidFill>
                  <a:srgbClr val="FFFFFF"/>
                </a:solidFill>
                <a:latin typeface="Arial"/>
                <a:ea typeface="Arial"/>
                <a:cs typeface="Arial"/>
                <a:sym typeface="Arial"/>
              </a:rPr>
              <a:t>, N., </a:t>
            </a:r>
            <a:r>
              <a:rPr lang="en-US" sz="700" dirty="0" err="1">
                <a:solidFill>
                  <a:srgbClr val="FFFFFF"/>
                </a:solidFill>
                <a:latin typeface="Arial"/>
                <a:ea typeface="Arial"/>
                <a:cs typeface="Arial"/>
                <a:sym typeface="Arial"/>
              </a:rPr>
              <a:t>Biscione</a:t>
            </a:r>
            <a:r>
              <a:rPr lang="en-US" sz="700" dirty="0">
                <a:solidFill>
                  <a:srgbClr val="FFFFFF"/>
                </a:solidFill>
                <a:latin typeface="Arial"/>
                <a:ea typeface="Arial"/>
                <a:cs typeface="Arial"/>
                <a:sym typeface="Arial"/>
              </a:rPr>
              <a:t>, M., &amp; </a:t>
            </a:r>
            <a:r>
              <a:rPr lang="en-US" sz="700" dirty="0" err="1">
                <a:solidFill>
                  <a:srgbClr val="FFFFFF"/>
                </a:solidFill>
                <a:latin typeface="Arial"/>
                <a:ea typeface="Arial"/>
                <a:cs typeface="Arial"/>
                <a:sym typeface="Arial"/>
              </a:rPr>
              <a:t>Lasaponara</a:t>
            </a:r>
            <a:r>
              <a:rPr lang="en-US" sz="700" dirty="0">
                <a:solidFill>
                  <a:srgbClr val="FFFFFF"/>
                </a:solidFill>
                <a:latin typeface="Arial"/>
                <a:ea typeface="Arial"/>
                <a:cs typeface="Arial"/>
                <a:sym typeface="Arial"/>
              </a:rPr>
              <a:t>, R. (2014). Predictive modeling for preventive Archaeology: Overview and case study. </a:t>
            </a:r>
            <a:r>
              <a:rPr lang="en-US" sz="700" i="1" dirty="0">
                <a:solidFill>
                  <a:srgbClr val="FFFFFF"/>
                </a:solidFill>
                <a:latin typeface="Arial"/>
                <a:ea typeface="Arial"/>
                <a:cs typeface="Arial"/>
                <a:sym typeface="Arial"/>
              </a:rPr>
              <a:t>Open Geosciences</a:t>
            </a:r>
            <a:r>
              <a:rPr lang="en-US" sz="700" dirty="0">
                <a:solidFill>
                  <a:srgbClr val="FFFFFF"/>
                </a:solidFill>
                <a:latin typeface="Arial"/>
                <a:ea typeface="Arial"/>
                <a:cs typeface="Arial"/>
                <a:sym typeface="Arial"/>
              </a:rPr>
              <a:t>, 6(1). https://doi.org/10.2478/s13533-012-0160-5</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Felner</a:t>
            </a:r>
            <a:r>
              <a:rPr lang="en-US" sz="700" dirty="0">
                <a:solidFill>
                  <a:srgbClr val="FFFFFF"/>
                </a:solidFill>
                <a:latin typeface="Arial"/>
                <a:ea typeface="Arial"/>
                <a:cs typeface="Arial"/>
                <a:sym typeface="Arial"/>
              </a:rPr>
              <a:t>, A. (n.d.). Position Paper: </a:t>
            </a:r>
            <a:r>
              <a:rPr lang="en-US" sz="700" i="1" dirty="0">
                <a:solidFill>
                  <a:srgbClr val="FFFFFF"/>
                </a:solidFill>
                <a:latin typeface="Arial"/>
                <a:ea typeface="Arial"/>
                <a:cs typeface="Arial"/>
                <a:sym typeface="Arial"/>
              </a:rPr>
              <a:t>Dijkstra’s Algorithm versus Uniform Cost Search or a Case Against Dijkstra’s Algorithm</a:t>
            </a:r>
            <a:r>
              <a:rPr lang="en-US" sz="700" dirty="0">
                <a:solidFill>
                  <a:srgbClr val="FFFFFF"/>
                </a:solidFill>
                <a:latin typeface="Arial"/>
                <a:ea typeface="Arial"/>
                <a:cs typeface="Arial"/>
                <a:sym typeface="Arial"/>
              </a:rPr>
              <a:t>. 5.</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Graph Theory Types of Graphs—</a:t>
            </a:r>
            <a:r>
              <a:rPr lang="en-US" sz="700" dirty="0" err="1">
                <a:solidFill>
                  <a:srgbClr val="FFFFFF"/>
                </a:solidFill>
                <a:latin typeface="Arial"/>
                <a:ea typeface="Arial"/>
                <a:cs typeface="Arial"/>
                <a:sym typeface="Arial"/>
              </a:rPr>
              <a:t>Javatpoint</a:t>
            </a:r>
            <a:r>
              <a:rPr lang="en-US" sz="700" dirty="0">
                <a:solidFill>
                  <a:srgbClr val="FFFFFF"/>
                </a:solidFill>
                <a:latin typeface="Arial"/>
                <a:ea typeface="Arial"/>
                <a:cs typeface="Arial"/>
                <a:sym typeface="Arial"/>
              </a:rPr>
              <a:t>. (</a:t>
            </a:r>
            <a:r>
              <a:rPr lang="en-US" sz="700" dirty="0" err="1">
                <a:solidFill>
                  <a:srgbClr val="FFFFFF"/>
                </a:solidFill>
                <a:latin typeface="Arial"/>
                <a:ea typeface="Arial"/>
                <a:cs typeface="Arial"/>
                <a:sym typeface="Arial"/>
              </a:rPr>
              <a:t>n.d.</a:t>
            </a:r>
            <a:r>
              <a:rPr lang="en-US" sz="700" dirty="0">
                <a:solidFill>
                  <a:srgbClr val="FFFFFF"/>
                </a:solidFill>
                <a:latin typeface="Arial"/>
                <a:ea typeface="Arial"/>
                <a:cs typeface="Arial"/>
                <a:sym typeface="Arial"/>
              </a:rPr>
              <a:t>). Retrieved December 8, 2019, from Www.javatpoint.com website: https://www.javatpoint.com/graph-theory-types-of-graphs</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Grayson, G. W. (2014). </a:t>
            </a:r>
            <a:r>
              <a:rPr lang="en-US" sz="700" i="1" dirty="0">
                <a:solidFill>
                  <a:srgbClr val="FFFFFF"/>
                </a:solidFill>
                <a:latin typeface="Arial"/>
                <a:ea typeface="Arial"/>
                <a:cs typeface="Arial"/>
                <a:sym typeface="Arial"/>
              </a:rPr>
              <a:t>The Evolution of Los Zetas in Mexico and Central America: Sadism as an Instrument of Cartel Warfare</a:t>
            </a:r>
            <a:r>
              <a:rPr lang="en-US" sz="700" dirty="0">
                <a:solidFill>
                  <a:srgbClr val="FFFFFF"/>
                </a:solidFill>
                <a:latin typeface="Arial"/>
                <a:ea typeface="Arial"/>
                <a:cs typeface="Arial"/>
                <a:sym typeface="Arial"/>
              </a:rPr>
              <a:t>: https://doi.org/10.21236/ADA599872</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Greenland, F. (2019). Introduction: New Insights into the Antiquities Market. </a:t>
            </a:r>
            <a:r>
              <a:rPr lang="en-US" sz="700" i="1" dirty="0">
                <a:solidFill>
                  <a:srgbClr val="FFFFFF"/>
                </a:solidFill>
                <a:latin typeface="Arial"/>
                <a:ea typeface="Arial"/>
                <a:cs typeface="Arial"/>
                <a:sym typeface="Arial"/>
              </a:rPr>
              <a:t>International Journal of Cultural Property</a:t>
            </a:r>
            <a:r>
              <a:rPr lang="en-US" sz="700" dirty="0">
                <a:solidFill>
                  <a:srgbClr val="FFFFFF"/>
                </a:solidFill>
                <a:latin typeface="Arial"/>
                <a:ea typeface="Arial"/>
                <a:cs typeface="Arial"/>
                <a:sym typeface="Arial"/>
              </a:rPr>
              <a:t>, 26(3), 211–225. https://doi.org/10.1017/S0940739119000237</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Inside the hunt for Iraq’s looted treasures. (2019, July 10). Retrieved September 27, 2019, from The Independent website: https://www.independent.co.uk/news/world/middle-east/iraq-archaeology-museum-antiquities-looting-a8996676.html</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Jenkins, J. L., </a:t>
            </a:r>
            <a:r>
              <a:rPr lang="en-US" sz="700" dirty="0" err="1">
                <a:solidFill>
                  <a:srgbClr val="FFFFFF"/>
                </a:solidFill>
                <a:latin typeface="Arial"/>
                <a:ea typeface="Arial"/>
                <a:cs typeface="Arial"/>
                <a:sym typeface="Arial"/>
              </a:rPr>
              <a:t>Marquardson</a:t>
            </a:r>
            <a:r>
              <a:rPr lang="en-US" sz="700" dirty="0">
                <a:solidFill>
                  <a:srgbClr val="FFFFFF"/>
                </a:solidFill>
                <a:latin typeface="Arial"/>
                <a:ea typeface="Arial"/>
                <a:cs typeface="Arial"/>
                <a:sym typeface="Arial"/>
              </a:rPr>
              <a:t>, J., Proudfoot, J. G., </a:t>
            </a:r>
            <a:r>
              <a:rPr lang="en-US" sz="700" dirty="0" err="1">
                <a:solidFill>
                  <a:srgbClr val="FFFFFF"/>
                </a:solidFill>
                <a:latin typeface="Arial"/>
                <a:ea typeface="Arial"/>
                <a:cs typeface="Arial"/>
                <a:sym typeface="Arial"/>
              </a:rPr>
              <a:t>Valacich</a:t>
            </a:r>
            <a:r>
              <a:rPr lang="en-US" sz="700" dirty="0">
                <a:solidFill>
                  <a:srgbClr val="FFFFFF"/>
                </a:solidFill>
                <a:latin typeface="Arial"/>
                <a:ea typeface="Arial"/>
                <a:cs typeface="Arial"/>
                <a:sym typeface="Arial"/>
              </a:rPr>
              <a:t>, J. S., </a:t>
            </a:r>
            <a:r>
              <a:rPr lang="en-US" sz="700" dirty="0" err="1">
                <a:solidFill>
                  <a:srgbClr val="FFFFFF"/>
                </a:solidFill>
                <a:latin typeface="Arial"/>
                <a:ea typeface="Arial"/>
                <a:cs typeface="Arial"/>
                <a:sym typeface="Arial"/>
              </a:rPr>
              <a:t>Golob</a:t>
            </a:r>
            <a:r>
              <a:rPr lang="en-US" sz="700" dirty="0">
                <a:solidFill>
                  <a:srgbClr val="FFFFFF"/>
                </a:solidFill>
                <a:latin typeface="Arial"/>
                <a:ea typeface="Arial"/>
                <a:cs typeface="Arial"/>
                <a:sym typeface="Arial"/>
              </a:rPr>
              <a:t>, E., &amp; </a:t>
            </a:r>
            <a:r>
              <a:rPr lang="en-US" sz="700" dirty="0" err="1">
                <a:solidFill>
                  <a:srgbClr val="FFFFFF"/>
                </a:solidFill>
                <a:latin typeface="Arial"/>
                <a:ea typeface="Arial"/>
                <a:cs typeface="Arial"/>
                <a:sym typeface="Arial"/>
              </a:rPr>
              <a:t>Nunamaker</a:t>
            </a:r>
            <a:r>
              <a:rPr lang="en-US" sz="700" dirty="0">
                <a:solidFill>
                  <a:srgbClr val="FFFFFF"/>
                </a:solidFill>
                <a:latin typeface="Arial"/>
                <a:ea typeface="Arial"/>
                <a:cs typeface="Arial"/>
                <a:sym typeface="Arial"/>
              </a:rPr>
              <a:t>, J. F. (2013). The Checkpoint Simulation: A Tool for Informing Border Patrol Checkpoint Design and Resource Allocation. </a:t>
            </a:r>
            <a:r>
              <a:rPr lang="en-US" sz="700" i="1" dirty="0">
                <a:solidFill>
                  <a:srgbClr val="FFFFFF"/>
                </a:solidFill>
                <a:latin typeface="Arial"/>
                <a:ea typeface="Arial"/>
                <a:cs typeface="Arial"/>
                <a:sym typeface="Arial"/>
              </a:rPr>
              <a:t>2013 European Intelligence and Security Informatics Conference</a:t>
            </a:r>
            <a:r>
              <a:rPr lang="en-US" sz="700" dirty="0">
                <a:solidFill>
                  <a:srgbClr val="FFFFFF"/>
                </a:solidFill>
                <a:latin typeface="Arial"/>
                <a:ea typeface="Arial"/>
                <a:cs typeface="Arial"/>
                <a:sym typeface="Arial"/>
              </a:rPr>
              <a:t>, 252–255. https://doi.org/10.1109/EISIC.2013.65</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Jordan, C. (2016, December 17). </a:t>
            </a:r>
            <a:r>
              <a:rPr lang="en-US" sz="700" i="1" dirty="0">
                <a:solidFill>
                  <a:srgbClr val="FFFFFF"/>
                </a:solidFill>
                <a:latin typeface="Arial"/>
                <a:ea typeface="Arial"/>
                <a:cs typeface="Arial"/>
                <a:sym typeface="Arial"/>
              </a:rPr>
              <a:t>New leads on looted Middle Eastern antiquities </a:t>
            </a:r>
            <a:r>
              <a:rPr lang="en-US" sz="700" dirty="0">
                <a:solidFill>
                  <a:srgbClr val="FFFFFF"/>
                </a:solidFill>
                <a:latin typeface="Arial"/>
                <a:ea typeface="Arial"/>
                <a:cs typeface="Arial"/>
                <a:sym typeface="Arial"/>
              </a:rPr>
              <a:t>[Text]. Retrieved September 27, 2019, from </a:t>
            </a:r>
            <a:r>
              <a:rPr lang="en-US" sz="700" dirty="0" err="1">
                <a:solidFill>
                  <a:srgbClr val="FFFFFF"/>
                </a:solidFill>
                <a:latin typeface="Arial"/>
                <a:ea typeface="Arial"/>
                <a:cs typeface="Arial"/>
                <a:sym typeface="Arial"/>
              </a:rPr>
              <a:t>TheHill</a:t>
            </a:r>
            <a:r>
              <a:rPr lang="en-US" sz="700" dirty="0">
                <a:solidFill>
                  <a:srgbClr val="FFFFFF"/>
                </a:solidFill>
                <a:latin typeface="Arial"/>
                <a:ea typeface="Arial"/>
                <a:cs typeface="Arial"/>
                <a:sym typeface="Arial"/>
              </a:rPr>
              <a:t> website: https://thehill.com/blogs/congress-blog/foreign-policy/310831-new-leads-on-looted-middle-eastern-antiquities</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Latek</a:t>
            </a:r>
            <a:r>
              <a:rPr lang="en-US" sz="700" dirty="0">
                <a:solidFill>
                  <a:srgbClr val="FFFFFF"/>
                </a:solidFill>
                <a:latin typeface="Arial"/>
                <a:ea typeface="Arial"/>
                <a:cs typeface="Arial"/>
                <a:sym typeface="Arial"/>
              </a:rPr>
              <a:t>, M. M., </a:t>
            </a:r>
            <a:r>
              <a:rPr lang="en-US" sz="700" dirty="0" err="1">
                <a:solidFill>
                  <a:srgbClr val="FFFFFF"/>
                </a:solidFill>
                <a:latin typeface="Arial"/>
                <a:ea typeface="Arial"/>
                <a:cs typeface="Arial"/>
                <a:sym typeface="Arial"/>
              </a:rPr>
              <a:t>Rizi</a:t>
            </a:r>
            <a:r>
              <a:rPr lang="en-US" sz="700" dirty="0">
                <a:solidFill>
                  <a:srgbClr val="FFFFFF"/>
                </a:solidFill>
                <a:latin typeface="Arial"/>
                <a:ea typeface="Arial"/>
                <a:cs typeface="Arial"/>
                <a:sym typeface="Arial"/>
              </a:rPr>
              <a:t>, S. M. M., Crooks, A., &amp; Fraser, M. (2012). Social Simulations for Border Security. </a:t>
            </a:r>
            <a:r>
              <a:rPr lang="en-US" sz="700" i="1" dirty="0">
                <a:solidFill>
                  <a:srgbClr val="FFFFFF"/>
                </a:solidFill>
                <a:latin typeface="Arial"/>
                <a:ea typeface="Arial"/>
                <a:cs typeface="Arial"/>
                <a:sym typeface="Arial"/>
              </a:rPr>
              <a:t>2012 European Intelligence and Security Informatics Conference</a:t>
            </a:r>
            <a:r>
              <a:rPr lang="en-US" sz="700" dirty="0">
                <a:solidFill>
                  <a:srgbClr val="FFFFFF"/>
                </a:solidFill>
                <a:latin typeface="Arial"/>
                <a:ea typeface="Arial"/>
                <a:cs typeface="Arial"/>
                <a:sym typeface="Arial"/>
              </a:rPr>
              <a:t>, 340–345. https://doi.org/10.1109/EISIC.2012.50</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Luke, C., &amp; Kersel, M. (2005). A Retrospective and a Look Forward. </a:t>
            </a:r>
            <a:r>
              <a:rPr lang="en-US" sz="700" i="1" dirty="0">
                <a:solidFill>
                  <a:srgbClr val="FFFFFF"/>
                </a:solidFill>
                <a:latin typeface="Arial"/>
                <a:ea typeface="Arial"/>
                <a:cs typeface="Arial"/>
                <a:sym typeface="Arial"/>
              </a:rPr>
              <a:t>Journal of Field Archaeology</a:t>
            </a:r>
            <a:r>
              <a:rPr lang="en-US" sz="700" dirty="0">
                <a:solidFill>
                  <a:srgbClr val="FFFFFF"/>
                </a:solidFill>
                <a:latin typeface="Arial"/>
                <a:ea typeface="Arial"/>
                <a:cs typeface="Arial"/>
                <a:sym typeface="Arial"/>
              </a:rPr>
              <a:t>, 30(2), 191–200. https://doi.org/10.1179/009346905791072323</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Madella</a:t>
            </a:r>
            <a:r>
              <a:rPr lang="en-US" sz="700" dirty="0">
                <a:solidFill>
                  <a:srgbClr val="FFFFFF"/>
                </a:solidFill>
                <a:latin typeface="Arial"/>
                <a:ea typeface="Arial"/>
                <a:cs typeface="Arial"/>
                <a:sym typeface="Arial"/>
              </a:rPr>
              <a:t>, M., </a:t>
            </a:r>
            <a:r>
              <a:rPr lang="en-US" sz="700" dirty="0" err="1">
                <a:solidFill>
                  <a:srgbClr val="FFFFFF"/>
                </a:solidFill>
                <a:latin typeface="Arial"/>
                <a:ea typeface="Arial"/>
                <a:cs typeface="Arial"/>
                <a:sym typeface="Arial"/>
              </a:rPr>
              <a:t>Rondelli</a:t>
            </a:r>
            <a:r>
              <a:rPr lang="en-US" sz="700" dirty="0">
                <a:solidFill>
                  <a:srgbClr val="FFFFFF"/>
                </a:solidFill>
                <a:latin typeface="Arial"/>
                <a:ea typeface="Arial"/>
                <a:cs typeface="Arial"/>
                <a:sym typeface="Arial"/>
              </a:rPr>
              <a:t>, B., </a:t>
            </a:r>
            <a:r>
              <a:rPr lang="en-US" sz="700" dirty="0" err="1">
                <a:solidFill>
                  <a:srgbClr val="FFFFFF"/>
                </a:solidFill>
                <a:latin typeface="Arial"/>
                <a:ea typeface="Arial"/>
                <a:cs typeface="Arial"/>
                <a:sym typeface="Arial"/>
              </a:rPr>
              <a:t>Lancelotti</a:t>
            </a:r>
            <a:r>
              <a:rPr lang="en-US" sz="700" dirty="0">
                <a:solidFill>
                  <a:srgbClr val="FFFFFF"/>
                </a:solidFill>
                <a:latin typeface="Arial"/>
                <a:ea typeface="Arial"/>
                <a:cs typeface="Arial"/>
                <a:sym typeface="Arial"/>
              </a:rPr>
              <a:t>, C., Balbo, A., </a:t>
            </a:r>
            <a:r>
              <a:rPr lang="en-US" sz="700" dirty="0" err="1">
                <a:solidFill>
                  <a:srgbClr val="FFFFFF"/>
                </a:solidFill>
                <a:latin typeface="Arial"/>
                <a:ea typeface="Arial"/>
                <a:cs typeface="Arial"/>
                <a:sym typeface="Arial"/>
              </a:rPr>
              <a:t>Zurro</a:t>
            </a:r>
            <a:r>
              <a:rPr lang="en-US" sz="700" dirty="0">
                <a:solidFill>
                  <a:srgbClr val="FFFFFF"/>
                </a:solidFill>
                <a:latin typeface="Arial"/>
                <a:ea typeface="Arial"/>
                <a:cs typeface="Arial"/>
                <a:sym typeface="Arial"/>
              </a:rPr>
              <a:t>, D., </a:t>
            </a:r>
            <a:r>
              <a:rPr lang="en-US" sz="700" dirty="0" err="1">
                <a:solidFill>
                  <a:srgbClr val="FFFFFF"/>
                </a:solidFill>
                <a:latin typeface="Arial"/>
                <a:ea typeface="Arial"/>
                <a:cs typeface="Arial"/>
                <a:sym typeface="Arial"/>
              </a:rPr>
              <a:t>Campillo</a:t>
            </a:r>
            <a:r>
              <a:rPr lang="en-US" sz="700" dirty="0">
                <a:solidFill>
                  <a:srgbClr val="FFFFFF"/>
                </a:solidFill>
                <a:latin typeface="Arial"/>
                <a:ea typeface="Arial"/>
                <a:cs typeface="Arial"/>
                <a:sym typeface="Arial"/>
              </a:rPr>
              <a:t>, X. R., &amp; Stride, S. (2014). Introduction to Simulating the Past. </a:t>
            </a:r>
            <a:r>
              <a:rPr lang="en-US" sz="700" i="1" dirty="0">
                <a:solidFill>
                  <a:srgbClr val="FFFFFF"/>
                </a:solidFill>
                <a:latin typeface="Arial"/>
                <a:ea typeface="Arial"/>
                <a:cs typeface="Arial"/>
                <a:sym typeface="Arial"/>
              </a:rPr>
              <a:t>Journal of Archaeological Method and Theory</a:t>
            </a:r>
            <a:r>
              <a:rPr lang="en-US" sz="700" dirty="0">
                <a:solidFill>
                  <a:srgbClr val="FFFFFF"/>
                </a:solidFill>
                <a:latin typeface="Arial"/>
                <a:ea typeface="Arial"/>
                <a:cs typeface="Arial"/>
                <a:sym typeface="Arial"/>
              </a:rPr>
              <a:t>, 21(2), 251–257. https://doi.org/10.1007/s10816-014-9209-8</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Medel</a:t>
            </a:r>
            <a:r>
              <a:rPr lang="en-US" sz="700" dirty="0">
                <a:solidFill>
                  <a:srgbClr val="FFFFFF"/>
                </a:solidFill>
                <a:latin typeface="Arial"/>
                <a:ea typeface="Arial"/>
                <a:cs typeface="Arial"/>
                <a:sym typeface="Arial"/>
              </a:rPr>
              <a:t>, M., Lu, Y., &amp; Chow, E. (2015). Mexico’s drug networks: Modeling the smuggling routes towards the United States. </a:t>
            </a:r>
            <a:r>
              <a:rPr lang="en-US" sz="700" i="1" dirty="0">
                <a:solidFill>
                  <a:srgbClr val="FFFFFF"/>
                </a:solidFill>
                <a:latin typeface="Arial"/>
                <a:ea typeface="Arial"/>
                <a:cs typeface="Arial"/>
                <a:sym typeface="Arial"/>
              </a:rPr>
              <a:t>Applied Geography</a:t>
            </a:r>
            <a:r>
              <a:rPr lang="en-US" sz="700" dirty="0">
                <a:solidFill>
                  <a:srgbClr val="FFFFFF"/>
                </a:solidFill>
                <a:latin typeface="Arial"/>
                <a:ea typeface="Arial"/>
                <a:cs typeface="Arial"/>
                <a:sym typeface="Arial"/>
              </a:rPr>
              <a:t>, 60, 240–247. https://doi.org/10.1016/j.apgeog.2014.10.018</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Parcak</a:t>
            </a:r>
            <a:r>
              <a:rPr lang="en-US" sz="700" dirty="0">
                <a:solidFill>
                  <a:srgbClr val="FFFFFF"/>
                </a:solidFill>
                <a:latin typeface="Arial"/>
                <a:ea typeface="Arial"/>
                <a:cs typeface="Arial"/>
                <a:sym typeface="Arial"/>
              </a:rPr>
              <a:t>, S., </a:t>
            </a:r>
            <a:r>
              <a:rPr lang="en-US" sz="700" dirty="0" err="1">
                <a:solidFill>
                  <a:srgbClr val="FFFFFF"/>
                </a:solidFill>
                <a:latin typeface="Arial"/>
                <a:ea typeface="Arial"/>
                <a:cs typeface="Arial"/>
                <a:sym typeface="Arial"/>
              </a:rPr>
              <a:t>Gathings</a:t>
            </a:r>
            <a:r>
              <a:rPr lang="en-US" sz="700" dirty="0">
                <a:solidFill>
                  <a:srgbClr val="FFFFFF"/>
                </a:solidFill>
                <a:latin typeface="Arial"/>
                <a:ea typeface="Arial"/>
                <a:cs typeface="Arial"/>
                <a:sym typeface="Arial"/>
              </a:rPr>
              <a:t>, D., Childs, C., Mumford, G., &amp; Cline, E. (2016). Satellite evidence of archaeological site looting in Egypt: 2002–2013. </a:t>
            </a:r>
            <a:r>
              <a:rPr lang="en-US" sz="700" i="1" dirty="0">
                <a:solidFill>
                  <a:srgbClr val="FFFFFF"/>
                </a:solidFill>
                <a:latin typeface="Arial"/>
                <a:ea typeface="Arial"/>
                <a:cs typeface="Arial"/>
                <a:sym typeface="Arial"/>
              </a:rPr>
              <a:t>Antiquity</a:t>
            </a:r>
            <a:r>
              <a:rPr lang="en-US" sz="700" dirty="0">
                <a:solidFill>
                  <a:srgbClr val="FFFFFF"/>
                </a:solidFill>
                <a:latin typeface="Arial"/>
                <a:ea typeface="Arial"/>
                <a:cs typeface="Arial"/>
                <a:sym typeface="Arial"/>
              </a:rPr>
              <a:t>, 90(349), 188–205. https://doi.org/10.15184/aqy.2016.1</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Parks, S., </a:t>
            </a:r>
            <a:r>
              <a:rPr lang="en-US" sz="700" dirty="0" err="1">
                <a:solidFill>
                  <a:srgbClr val="FFFFFF"/>
                </a:solidFill>
                <a:latin typeface="Arial"/>
                <a:ea typeface="Arial"/>
                <a:cs typeface="Arial"/>
                <a:sym typeface="Arial"/>
              </a:rPr>
              <a:t>Mcanany</a:t>
            </a:r>
            <a:r>
              <a:rPr lang="en-US" sz="700" dirty="0">
                <a:solidFill>
                  <a:srgbClr val="FFFFFF"/>
                </a:solidFill>
                <a:latin typeface="Arial"/>
                <a:ea typeface="Arial"/>
                <a:cs typeface="Arial"/>
                <a:sym typeface="Arial"/>
              </a:rPr>
              <a:t>, P. A., &amp; Murata, S. (2006). The Conservation of Maya Cultural Heritage: Searching for Solutions in a Troubled Region. </a:t>
            </a:r>
            <a:r>
              <a:rPr lang="en-US" sz="700" i="1" dirty="0">
                <a:solidFill>
                  <a:srgbClr val="FFFFFF"/>
                </a:solidFill>
                <a:latin typeface="Arial"/>
                <a:ea typeface="Arial"/>
                <a:cs typeface="Arial"/>
                <a:sym typeface="Arial"/>
              </a:rPr>
              <a:t>Journal of Field Archaeology</a:t>
            </a:r>
            <a:r>
              <a:rPr lang="en-US" sz="700" dirty="0">
                <a:solidFill>
                  <a:srgbClr val="FFFFFF"/>
                </a:solidFill>
                <a:latin typeface="Arial"/>
                <a:ea typeface="Arial"/>
                <a:cs typeface="Arial"/>
                <a:sym typeface="Arial"/>
              </a:rPr>
              <a:t>, 31(4), 425–432. https://doi.org/10.1179/009346906791071846</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Rodríguez-Puente, R., &amp; </a:t>
            </a:r>
            <a:r>
              <a:rPr lang="en-US" sz="700" dirty="0" err="1">
                <a:solidFill>
                  <a:srgbClr val="FFFFFF"/>
                </a:solidFill>
                <a:latin typeface="Arial"/>
                <a:ea typeface="Arial"/>
                <a:cs typeface="Arial"/>
                <a:sym typeface="Arial"/>
              </a:rPr>
              <a:t>Lazo</a:t>
            </a:r>
            <a:r>
              <a:rPr lang="en-US" sz="700" dirty="0">
                <a:solidFill>
                  <a:srgbClr val="FFFFFF"/>
                </a:solidFill>
                <a:latin typeface="Arial"/>
                <a:ea typeface="Arial"/>
                <a:cs typeface="Arial"/>
                <a:sym typeface="Arial"/>
              </a:rPr>
              <a:t>-Cortés, M. S. (2013). Algorithm for shortest path search in Geographic Information Systems by using reduced graphs. </a:t>
            </a:r>
            <a:r>
              <a:rPr lang="en-US" sz="700" i="1" dirty="0" err="1">
                <a:solidFill>
                  <a:srgbClr val="FFFFFF"/>
                </a:solidFill>
                <a:latin typeface="Arial"/>
                <a:ea typeface="Arial"/>
                <a:cs typeface="Arial"/>
                <a:sym typeface="Arial"/>
              </a:rPr>
              <a:t>SpringerPlus</a:t>
            </a:r>
            <a:r>
              <a:rPr lang="en-US" sz="700" dirty="0">
                <a:solidFill>
                  <a:srgbClr val="FFFFFF"/>
                </a:solidFill>
                <a:latin typeface="Arial"/>
                <a:ea typeface="Arial"/>
                <a:cs typeface="Arial"/>
                <a:sym typeface="Arial"/>
              </a:rPr>
              <a:t>, 2(1), 291. https://doi.org/10.1186/2193-1801-2-291</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Rose-Greenland, F. (2014). Looters, collectors and a passion for antiquities at the margins of Italian society. </a:t>
            </a:r>
            <a:r>
              <a:rPr lang="en-US" sz="700" i="1" dirty="0">
                <a:solidFill>
                  <a:srgbClr val="FFFFFF"/>
                </a:solidFill>
                <a:latin typeface="Arial"/>
                <a:ea typeface="Arial"/>
                <a:cs typeface="Arial"/>
                <a:sym typeface="Arial"/>
              </a:rPr>
              <a:t>Journal of Modern Italian Studies</a:t>
            </a:r>
            <a:r>
              <a:rPr lang="en-US" sz="700" dirty="0">
                <a:solidFill>
                  <a:srgbClr val="FFFFFF"/>
                </a:solidFill>
                <a:latin typeface="Arial"/>
                <a:ea typeface="Arial"/>
                <a:cs typeface="Arial"/>
                <a:sym typeface="Arial"/>
              </a:rPr>
              <a:t>, 19(5), 570–582. https://doi.org/10.1080/1354571X.2014.962256</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Samuel, S. (2018, March 19). </a:t>
            </a:r>
            <a:r>
              <a:rPr lang="en-US" sz="700" i="1" dirty="0">
                <a:solidFill>
                  <a:srgbClr val="FFFFFF"/>
                </a:solidFill>
                <a:latin typeface="Arial"/>
                <a:ea typeface="Arial"/>
                <a:cs typeface="Arial"/>
                <a:sym typeface="Arial"/>
              </a:rPr>
              <a:t>It’s Disturbingly Easy to Buy Iraq’s Archeological Treasures</a:t>
            </a:r>
            <a:r>
              <a:rPr lang="en-US" sz="700" dirty="0">
                <a:solidFill>
                  <a:srgbClr val="FFFFFF"/>
                </a:solidFill>
                <a:latin typeface="Arial"/>
                <a:ea typeface="Arial"/>
                <a:cs typeface="Arial"/>
                <a:sym typeface="Arial"/>
              </a:rPr>
              <a:t>. Retrieved September 27, 2019, from The Atlantic website: https://www.theatlantic.com/international/archive/2018/03/iraq-war-archeology-invasion/555200/</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Sellers, W. I., Hill, R. A., &amp; Logan, B. S. (2007). An agent-based model of group decision making in baboons. </a:t>
            </a:r>
            <a:r>
              <a:rPr lang="en-US" sz="700" i="1" dirty="0">
                <a:solidFill>
                  <a:srgbClr val="FFFFFF"/>
                </a:solidFill>
                <a:latin typeface="Arial"/>
                <a:ea typeface="Arial"/>
                <a:cs typeface="Arial"/>
                <a:sym typeface="Arial"/>
              </a:rPr>
              <a:t>Philosophical Transactions of the Royal Society B</a:t>
            </a:r>
            <a:r>
              <a:rPr lang="en-US" sz="700" dirty="0">
                <a:solidFill>
                  <a:srgbClr val="FFFFFF"/>
                </a:solidFill>
                <a:latin typeface="Arial"/>
                <a:ea typeface="Arial"/>
                <a:cs typeface="Arial"/>
                <a:sym typeface="Arial"/>
              </a:rPr>
              <a:t>: Biological Sciences, 362(1485), 1699–1710. https://doi.org/10.1098/rstb.2007.2064</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Sørensen</a:t>
            </a:r>
            <a:r>
              <a:rPr lang="en-US" sz="700" dirty="0">
                <a:solidFill>
                  <a:srgbClr val="FFFFFF"/>
                </a:solidFill>
                <a:latin typeface="Arial"/>
                <a:ea typeface="Arial"/>
                <a:cs typeface="Arial"/>
                <a:sym typeface="Arial"/>
              </a:rPr>
              <a:t>, M. L. S., &amp; Viejo-Rose, D. (Eds.). (2015). </a:t>
            </a:r>
            <a:r>
              <a:rPr lang="en-US" sz="700" i="1" dirty="0">
                <a:solidFill>
                  <a:srgbClr val="FFFFFF"/>
                </a:solidFill>
                <a:latin typeface="Arial"/>
                <a:ea typeface="Arial"/>
                <a:cs typeface="Arial"/>
                <a:sym typeface="Arial"/>
              </a:rPr>
              <a:t>War and Cultural Heritage: Biographies of Place</a:t>
            </a:r>
            <a:r>
              <a:rPr lang="en-US" sz="700" dirty="0">
                <a:solidFill>
                  <a:srgbClr val="FFFFFF"/>
                </a:solidFill>
                <a:latin typeface="Arial"/>
                <a:ea typeface="Arial"/>
                <a:cs typeface="Arial"/>
                <a:sym typeface="Arial"/>
              </a:rPr>
              <a:t>. New York, NY: Cambridge University Press.</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Stealing from history: The looting and destruction of Iraqi and Syrian heritage concern us all. (n.d.). Retrieved April 2, 2019, from The National website: https://www.thenational.ae/arts-culture/stealing-from-history-the-looting-and-destruction-of-iraqi-and-syrian-heritage-concern-us-all-1.308011</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Sullivan, B. L. (n.d.). </a:t>
            </a:r>
            <a:r>
              <a:rPr lang="en-US" sz="700" i="1" dirty="0">
                <a:solidFill>
                  <a:srgbClr val="FFFFFF"/>
                </a:solidFill>
                <a:latin typeface="Arial"/>
                <a:ea typeface="Arial"/>
                <a:cs typeface="Arial"/>
                <a:sym typeface="Arial"/>
              </a:rPr>
              <a:t>Stolen artifacts finding way into the world’s art markets</a:t>
            </a:r>
            <a:r>
              <a:rPr lang="en-US" sz="700" dirty="0">
                <a:solidFill>
                  <a:srgbClr val="FFFFFF"/>
                </a:solidFill>
                <a:latin typeface="Arial"/>
                <a:ea typeface="Arial"/>
                <a:cs typeface="Arial"/>
                <a:sym typeface="Arial"/>
              </a:rPr>
              <a:t>. Retrieved September 27, 2019, from Baltimoresun.com website: https://www.baltimoresun.com/bal-te.fbi22apr22-story.html</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Swann, S. (2019, May 2). </a:t>
            </a:r>
            <a:r>
              <a:rPr lang="en-US" sz="700" i="1" dirty="0">
                <a:solidFill>
                  <a:srgbClr val="FFFFFF"/>
                </a:solidFill>
                <a:latin typeface="Arial"/>
                <a:ea typeface="Arial"/>
                <a:cs typeface="Arial"/>
                <a:sym typeface="Arial"/>
              </a:rPr>
              <a:t>“Loot-to-order” antiquities sold on Facebook</a:t>
            </a:r>
            <a:r>
              <a:rPr lang="en-US" sz="700" dirty="0">
                <a:solidFill>
                  <a:srgbClr val="FFFFFF"/>
                </a:solidFill>
                <a:latin typeface="Arial"/>
                <a:ea typeface="Arial"/>
                <a:cs typeface="Arial"/>
                <a:sym typeface="Arial"/>
              </a:rPr>
              <a:t>. BBC News. Retrieved from https://www.bbc.com/news/world-middle-east-47628369</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Visconti, A. (n.d.). Professor of Criminal Law, University of Naples II, Italy; Visiting Professor, Queen Mary University of London, UK; ISPAC Deputy Chair and Director. 210.</a:t>
            </a:r>
          </a:p>
          <a:p>
            <a:pPr marL="0" lvl="0" indent="0">
              <a:lnSpc>
                <a:spcPct val="115000"/>
              </a:lnSpc>
              <a:spcBef>
                <a:spcPts val="0"/>
              </a:spcBef>
              <a:buClr>
                <a:schemeClr val="dk1"/>
              </a:buClr>
              <a:buSzPts val="1100"/>
              <a:buNone/>
            </a:pPr>
            <a:r>
              <a:rPr lang="en-US" sz="700" dirty="0">
                <a:solidFill>
                  <a:srgbClr val="FFFFFF"/>
                </a:solidFill>
                <a:latin typeface="Arial"/>
                <a:ea typeface="Arial"/>
                <a:cs typeface="Arial"/>
                <a:sym typeface="Arial"/>
              </a:rPr>
              <a:t>Wang, X. Z. (2018). The Comparison of Three Algorithms in Shortest Path Issue. </a:t>
            </a:r>
            <a:r>
              <a:rPr lang="en-US" sz="700" i="1" dirty="0">
                <a:solidFill>
                  <a:srgbClr val="FFFFFF"/>
                </a:solidFill>
                <a:latin typeface="Arial"/>
                <a:ea typeface="Arial"/>
                <a:cs typeface="Arial"/>
                <a:sym typeface="Arial"/>
              </a:rPr>
              <a:t>Journal of Physics</a:t>
            </a:r>
            <a:r>
              <a:rPr lang="en-US" sz="700" dirty="0">
                <a:solidFill>
                  <a:srgbClr val="FFFFFF"/>
                </a:solidFill>
                <a:latin typeface="Arial"/>
                <a:ea typeface="Arial"/>
                <a:cs typeface="Arial"/>
                <a:sym typeface="Arial"/>
              </a:rPr>
              <a:t>: Conference Series, 1087, 022011. https://doi.org/10.1088/1742-6596/1087/2/022011</a:t>
            </a:r>
          </a:p>
          <a:p>
            <a:pPr marL="0" lvl="0" indent="0">
              <a:lnSpc>
                <a:spcPct val="115000"/>
              </a:lnSpc>
              <a:spcBef>
                <a:spcPts val="0"/>
              </a:spcBef>
              <a:buClr>
                <a:schemeClr val="dk1"/>
              </a:buClr>
              <a:buSzPts val="1100"/>
              <a:buNone/>
            </a:pPr>
            <a:r>
              <a:rPr lang="en-US" sz="700" dirty="0" err="1">
                <a:solidFill>
                  <a:srgbClr val="FFFFFF"/>
                </a:solidFill>
                <a:latin typeface="Arial"/>
                <a:ea typeface="Arial"/>
                <a:cs typeface="Arial"/>
                <a:sym typeface="Arial"/>
              </a:rPr>
              <a:t>Xue</a:t>
            </a:r>
            <a:r>
              <a:rPr lang="en-US" sz="700" dirty="0">
                <a:solidFill>
                  <a:srgbClr val="FFFFFF"/>
                </a:solidFill>
                <a:latin typeface="Arial"/>
                <a:ea typeface="Arial"/>
                <a:cs typeface="Arial"/>
                <a:sym typeface="Arial"/>
              </a:rPr>
              <a:t>, G., Li, Z., Zhu, H., &amp; Liu, Y. (2009). Traffic-Known Urban Vehicular Route Prediction Based on Partial Mobility Patterns. </a:t>
            </a:r>
            <a:r>
              <a:rPr lang="en-US" sz="700" i="1" dirty="0">
                <a:solidFill>
                  <a:srgbClr val="FFFFFF"/>
                </a:solidFill>
                <a:latin typeface="Arial"/>
                <a:ea typeface="Arial"/>
                <a:cs typeface="Arial"/>
                <a:sym typeface="Arial"/>
              </a:rPr>
              <a:t>2009 15th International Conference on Parallel and Distributed Systems</a:t>
            </a:r>
            <a:r>
              <a:rPr lang="en-US" sz="700" dirty="0">
                <a:solidFill>
                  <a:srgbClr val="FFFFFF"/>
                </a:solidFill>
                <a:latin typeface="Arial"/>
                <a:ea typeface="Arial"/>
                <a:cs typeface="Arial"/>
                <a:sym typeface="Arial"/>
              </a:rPr>
              <a:t>, 369–375. https://doi.org/10.1109/ICPADS.2009.129</a:t>
            </a:r>
          </a:p>
          <a:p>
            <a:pPr marL="0" lvl="0" indent="0">
              <a:lnSpc>
                <a:spcPct val="115000"/>
              </a:lnSpc>
              <a:spcBef>
                <a:spcPts val="0"/>
              </a:spcBef>
              <a:buClr>
                <a:schemeClr val="dk1"/>
              </a:buClr>
              <a:buSzPts val="1100"/>
              <a:buNone/>
            </a:pPr>
            <a:endParaRPr lang="en-US" sz="700" dirty="0">
              <a:solidFill>
                <a:srgbClr val="FFFFFF"/>
              </a:solidFill>
              <a:latin typeface="Arial"/>
              <a:ea typeface="Arial"/>
              <a:cs typeface="Arial"/>
              <a:sym typeface="Arial"/>
            </a:endParaRP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3455499430"/>
      </p:ext>
    </p:extLst>
  </p:cSld>
  <p:clrMapOvr>
    <a:masterClrMapping/>
  </p:clrMapOvr>
</p:sld>
</file>

<file path=ppt/theme/theme1.xml><?xml version="1.0" encoding="utf-8"?>
<a:theme xmlns:a="http://schemas.openxmlformats.org/drawingml/2006/main" name="Damask">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TotalTime>
  <Words>2099</Words>
  <Application>Microsoft Office PowerPoint</Application>
  <PresentationFormat>Widescreen</PresentationFormat>
  <Paragraphs>69</Paragraphs>
  <Slides>3</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Bookman Old Style</vt:lpstr>
      <vt:lpstr>Helvetica</vt:lpstr>
      <vt:lpstr>Rockwell</vt:lpstr>
      <vt:lpstr>Damask</vt:lpstr>
      <vt:lpstr>Conclusion &amp; Future Work</vt:lpstr>
      <vt:lpstr>QUESTIONS?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Model for Predicting Overland Trafficking Routes  Cornell, Harry Necaise, Aaron  Robkin, Jessica  Vaz, Karina  IDS 6916 Research Practicum Alpha Presentation</dc:title>
  <dc:creator>Cornell, Lincoln H (Harry)</dc:creator>
  <cp:lastModifiedBy>Lincoln Cornell</cp:lastModifiedBy>
  <cp:revision>61</cp:revision>
  <dcterms:modified xsi:type="dcterms:W3CDTF">2019-12-10T01:16:36Z</dcterms:modified>
</cp:coreProperties>
</file>